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theme/themeOverride3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7" r:id="rId3"/>
    <p:sldId id="268" r:id="rId4"/>
    <p:sldId id="259" r:id="rId5"/>
    <p:sldId id="262" r:id="rId6"/>
    <p:sldId id="266" r:id="rId7"/>
    <p:sldId id="269" r:id="rId8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E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1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Office_Excel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Office_Excel4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style val="18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6032969216457025"/>
          <c:y val="9.6296378177316302E-2"/>
          <c:w val="0.53644642426371003"/>
          <c:h val="0.90359697179423948"/>
        </c:manualLayout>
      </c:layout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spPr>
            <a:effectLst>
              <a:outerShdw blurRad="254000" dist="63500" dir="5400000" rotWithShape="0">
                <a:srgbClr val="000000">
                  <a:alpha val="35000"/>
                </a:srgbClr>
              </a:outerShdw>
            </a:effectLst>
          </c:spPr>
          <c:explosion val="5"/>
          <c:dPt>
            <c:idx val="0"/>
            <c:spPr>
              <a:solidFill>
                <a:srgbClr val="008000"/>
              </a:solidFill>
              <a:ln>
                <a:noFill/>
              </a:ln>
              <a:effectLst>
                <a:outerShdw blurRad="254000" dist="635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spPr>
              <a:solidFill>
                <a:srgbClr val="FF0000"/>
              </a:solidFill>
              <a:ln>
                <a:noFill/>
              </a:ln>
              <a:effectLst>
                <a:outerShdw blurRad="254000" dist="635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254000" dist="635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it-IT"/>
                </a:p>
              </c:txPr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  <a:endParaRPr lang="it-IT"/>
                </a:p>
              </c:txPr>
            </c:dLbl>
            <c:dLbl>
              <c:idx val="2"/>
              <c:numFmt formatCode="0.0%" sourceLinked="0"/>
              <c:spPr/>
              <c:txPr>
                <a:bodyPr/>
                <a:lstStyle/>
                <a:p>
                  <a:pPr>
                    <a:defRPr sz="1400"/>
                  </a:pPr>
                  <a:endParaRPr lang="it-IT"/>
                </a:p>
              </c:txPr>
            </c:dLbl>
            <c:numFmt formatCode="0.0%" sourceLinked="0"/>
            <c:showCatName val="1"/>
            <c:showPercent val="1"/>
            <c:showLeaderLines val="1"/>
          </c:dLbls>
          <c:cat>
            <c:strRef>
              <c:f>Foglio1!$A$2:$A$4</c:f>
              <c:strCache>
                <c:ptCount val="3"/>
                <c:pt idx="0">
                  <c:v>GIUDIZI POSITIVI</c:v>
                </c:pt>
                <c:pt idx="1">
                  <c:v>GIUDIZI NEGATIVI</c:v>
                </c:pt>
                <c:pt idx="2">
                  <c:v>NON INDICA</c:v>
                </c:pt>
              </c:strCache>
            </c:strRef>
          </c:cat>
          <c:val>
            <c:numRef>
              <c:f>Foglio1!$B$2:$B$4</c:f>
              <c:numCache>
                <c:formatCode>0.0%</c:formatCode>
                <c:ptCount val="3"/>
                <c:pt idx="0">
                  <c:v>0.39900000000000024</c:v>
                </c:pt>
                <c:pt idx="1">
                  <c:v>0.58500000000000019</c:v>
                </c:pt>
                <c:pt idx="2">
                  <c:v>1.6000000000000011E-2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sz="1800" b="0" i="0">
          <a:latin typeface="Futura Condensed"/>
          <a:cs typeface="Futura Condensed"/>
        </a:defRPr>
      </a:pPr>
      <a:endParaRPr lang="it-IT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style val="18"/>
  <c:chart>
    <c:autoTitleDeleted val="1"/>
    <c:plotArea>
      <c:layout/>
      <c:areaChart>
        <c:grouping val="standard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3366FF"/>
            </a:solidFill>
            <a:ln>
              <a:noFill/>
            </a:ln>
          </c:spPr>
          <c:dLbls>
            <c:showVal val="1"/>
          </c:dLbls>
          <c:cat>
            <c:strRef>
              <c:f>Foglio1!$A$2:$A$13</c:f>
              <c:strCache>
                <c:ptCount val="12"/>
                <c:pt idx="0">
                  <c:v>MIGLIORARE LA QUALITA' DELL'AMBIENTE, DECORO DELLA CITTA', VIVIBILITA'</c:v>
                </c:pt>
                <c:pt idx="1">
                  <c:v>PIU' OPPORTUNITA' DI LAVORO</c:v>
                </c:pt>
                <c:pt idx="2">
                  <c:v>PIU' OPPORTUNITA' LAVORATIVE PER I GIOVANI</c:v>
                </c:pt>
                <c:pt idx="3">
                  <c:v>PIU' SICUREZZA E LEGALITA'</c:v>
                </c:pt>
                <c:pt idx="4">
                  <c:v>MAGGIORE EFFICIENZA AMMINISTRATIVA E POLITICA</c:v>
                </c:pt>
                <c:pt idx="5">
                  <c:v>SVILUPPO ECONOMICO</c:v>
                </c:pt>
                <c:pt idx="6">
                  <c:v>MIGLIORE MANUTENZIONE DELLE STRADE</c:v>
                </c:pt>
                <c:pt idx="7">
                  <c:v>VALORIZZARE LA CULTURA E IL TURISMO</c:v>
                </c:pt>
                <c:pt idx="8">
                  <c:v>ALTRO</c:v>
                </c:pt>
                <c:pt idx="9">
                  <c:v>VA MIGLIORATO TUTTO</c:v>
                </c:pt>
                <c:pt idx="10">
                  <c:v>NESSUNA ASPETTATIVA</c:v>
                </c:pt>
                <c:pt idx="11">
                  <c:v>NON INDICA</c:v>
                </c:pt>
              </c:strCache>
            </c:strRef>
          </c:cat>
          <c:val>
            <c:numRef>
              <c:f>Foglio1!$B$2:$B$13</c:f>
              <c:numCache>
                <c:formatCode>0.0%</c:formatCode>
                <c:ptCount val="12"/>
                <c:pt idx="0">
                  <c:v>0.26500000000000001</c:v>
                </c:pt>
                <c:pt idx="1">
                  <c:v>0.11800000000000002</c:v>
                </c:pt>
                <c:pt idx="2">
                  <c:v>9.2000000000000026E-2</c:v>
                </c:pt>
                <c:pt idx="3">
                  <c:v>5.7000000000000016E-2</c:v>
                </c:pt>
                <c:pt idx="4">
                  <c:v>4.900000000000003E-2</c:v>
                </c:pt>
                <c:pt idx="5">
                  <c:v>4.8000000000000022E-2</c:v>
                </c:pt>
                <c:pt idx="6">
                  <c:v>4.300000000000001E-2</c:v>
                </c:pt>
                <c:pt idx="7">
                  <c:v>3.7000000000000012E-2</c:v>
                </c:pt>
                <c:pt idx="8">
                  <c:v>0.111</c:v>
                </c:pt>
                <c:pt idx="9">
                  <c:v>6.5000000000000002E-2</c:v>
                </c:pt>
                <c:pt idx="10">
                  <c:v>9.4000000000000028E-2</c:v>
                </c:pt>
                <c:pt idx="11">
                  <c:v>2.0999999999999807E-2</c:v>
                </c:pt>
              </c:numCache>
            </c:numRef>
          </c:val>
        </c:ser>
        <c:axId val="52826112"/>
        <c:axId val="52827648"/>
      </c:areaChart>
      <c:catAx>
        <c:axId val="52826112"/>
        <c:scaling>
          <c:orientation val="minMax"/>
        </c:scaling>
        <c:axPos val="b"/>
        <c:numFmt formatCode="m/d/yy" sourceLinked="1"/>
        <c:tickLblPos val="nextTo"/>
        <c:txPr>
          <a:bodyPr/>
          <a:lstStyle/>
          <a:p>
            <a:pPr>
              <a:defRPr sz="1050"/>
            </a:pPr>
            <a:endParaRPr lang="it-IT"/>
          </a:p>
        </c:txPr>
        <c:crossAx val="52827648"/>
        <c:crosses val="autoZero"/>
        <c:auto val="1"/>
        <c:lblAlgn val="ctr"/>
        <c:lblOffset val="100"/>
      </c:catAx>
      <c:valAx>
        <c:axId val="52827648"/>
        <c:scaling>
          <c:orientation val="minMax"/>
        </c:scaling>
        <c:delete val="1"/>
        <c:axPos val="l"/>
        <c:majorGridlines/>
        <c:numFmt formatCode="0.0%" sourceLinked="1"/>
        <c:tickLblPos val="none"/>
        <c:crossAx val="52826112"/>
        <c:crosses val="autoZero"/>
        <c:crossBetween val="midCat"/>
      </c:valAx>
    </c:plotArea>
    <c:plotVisOnly val="1"/>
    <c:dispBlanksAs val="zero"/>
  </c:chart>
  <c:txPr>
    <a:bodyPr/>
    <a:lstStyle/>
    <a:p>
      <a:pPr>
        <a:defRPr sz="1800" b="0" i="0">
          <a:latin typeface="Futura Condensed"/>
          <a:cs typeface="Futura Condensed"/>
        </a:defRPr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18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6032969216457025"/>
          <c:y val="9.6296378177316275E-2"/>
          <c:w val="0.53644642426371003"/>
          <c:h val="0.90359697179423948"/>
        </c:manualLayout>
      </c:layout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spPr>
            <a:effectLst>
              <a:outerShdw blurRad="254000" dist="63500" dir="5400000" rotWithShape="0">
                <a:srgbClr val="000000">
                  <a:alpha val="35000"/>
                </a:srgbClr>
              </a:outerShdw>
            </a:effectLst>
          </c:spPr>
          <c:explosion val="5"/>
          <c:dPt>
            <c:idx val="0"/>
            <c:spPr>
              <a:solidFill>
                <a:srgbClr val="008000"/>
              </a:solidFill>
              <a:ln>
                <a:noFill/>
              </a:ln>
              <a:effectLst>
                <a:outerShdw blurRad="254000" dist="635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spPr>
              <a:solidFill>
                <a:srgbClr val="FF0000"/>
              </a:solidFill>
              <a:ln>
                <a:noFill/>
              </a:ln>
              <a:effectLst>
                <a:outerShdw blurRad="254000" dist="635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254000" dist="635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it-IT"/>
                </a:p>
              </c:txPr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  <a:endParaRPr lang="it-IT"/>
                </a:p>
              </c:txPr>
            </c:dLbl>
            <c:dLbl>
              <c:idx val="2"/>
              <c:numFmt formatCode="0.0%" sourceLinked="0"/>
              <c:spPr/>
              <c:txPr>
                <a:bodyPr/>
                <a:lstStyle/>
                <a:p>
                  <a:pPr>
                    <a:defRPr sz="1400"/>
                  </a:pPr>
                  <a:endParaRPr lang="it-IT"/>
                </a:p>
              </c:txPr>
            </c:dLbl>
            <c:numFmt formatCode="0.0%" sourceLinked="0"/>
            <c:showCatName val="1"/>
            <c:showPercent val="1"/>
            <c:showLeaderLines val="1"/>
          </c:dLbls>
          <c:cat>
            <c:strRef>
              <c:f>Foglio1!$A$2:$A$4</c:f>
              <c:strCache>
                <c:ptCount val="3"/>
                <c:pt idx="0">
                  <c:v>GIUDIZI POSITIVI</c:v>
                </c:pt>
                <c:pt idx="1">
                  <c:v>GIUDIZI NEGATIVI</c:v>
                </c:pt>
                <c:pt idx="2">
                  <c:v>NON INDICA</c:v>
                </c:pt>
              </c:strCache>
            </c:strRef>
          </c:cat>
          <c:val>
            <c:numRef>
              <c:f>Foglio1!$B$2:$B$4</c:f>
              <c:numCache>
                <c:formatCode>0.0%</c:formatCode>
                <c:ptCount val="3"/>
                <c:pt idx="0">
                  <c:v>0.55400000000000005</c:v>
                </c:pt>
                <c:pt idx="1">
                  <c:v>0.44400000000000001</c:v>
                </c:pt>
                <c:pt idx="2">
                  <c:v>2.0000000000000013E-3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sz="1800" b="0" i="0">
          <a:latin typeface="Futura Condensed"/>
          <a:cs typeface="Futura Condensed"/>
        </a:defRPr>
      </a:pPr>
      <a:endParaRPr lang="it-IT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18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6032969216457025"/>
          <c:y val="9.6296378177316275E-2"/>
          <c:w val="0.53644642426371003"/>
          <c:h val="0.90359697179423948"/>
        </c:manualLayout>
      </c:layout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spPr>
            <a:effectLst>
              <a:outerShdw blurRad="254000" dist="63500" dir="5400000" rotWithShape="0">
                <a:srgbClr val="000000">
                  <a:alpha val="35000"/>
                </a:srgbClr>
              </a:outerShdw>
            </a:effectLst>
          </c:spPr>
          <c:explosion val="5"/>
          <c:dPt>
            <c:idx val="0"/>
            <c:spPr>
              <a:solidFill>
                <a:srgbClr val="008000"/>
              </a:solidFill>
              <a:ln>
                <a:noFill/>
              </a:ln>
              <a:effectLst>
                <a:outerShdw blurRad="254000" dist="635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spPr>
              <a:solidFill>
                <a:srgbClr val="FF0000"/>
              </a:solidFill>
              <a:ln>
                <a:noFill/>
              </a:ln>
              <a:effectLst>
                <a:outerShdw blurRad="254000" dist="635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254000" dist="635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it-IT"/>
                </a:p>
              </c:txPr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  <a:endParaRPr lang="it-IT"/>
                </a:p>
              </c:txPr>
            </c:dLbl>
            <c:dLbl>
              <c:idx val="2"/>
              <c:layout>
                <c:manualLayout>
                  <c:x val="5.5807019141522231E-2"/>
                  <c:y val="-2.5772051019244712E-4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400"/>
                  </a:pPr>
                  <a:endParaRPr lang="it-IT"/>
                </a:p>
              </c:txPr>
              <c:showCatName val="1"/>
              <c:showPercent val="1"/>
            </c:dLbl>
            <c:numFmt formatCode="0.0%" sourceLinked="0"/>
            <c:showCatName val="1"/>
            <c:showPercent val="1"/>
            <c:showLeaderLines val="1"/>
          </c:dLbls>
          <c:cat>
            <c:strRef>
              <c:f>Foglio1!$A$2:$A$4</c:f>
              <c:strCache>
                <c:ptCount val="3"/>
                <c:pt idx="0">
                  <c:v>GIUDIZI POSITIVI</c:v>
                </c:pt>
                <c:pt idx="1">
                  <c:v>GIUDIZI NEGATIVI</c:v>
                </c:pt>
                <c:pt idx="2">
                  <c:v>NON INDICA</c:v>
                </c:pt>
              </c:strCache>
            </c:strRef>
          </c:cat>
          <c:val>
            <c:numRef>
              <c:f>Foglio1!$B$2:$B$4</c:f>
              <c:numCache>
                <c:formatCode>0.0%</c:formatCode>
                <c:ptCount val="3"/>
                <c:pt idx="0">
                  <c:v>0.37300000000000016</c:v>
                </c:pt>
                <c:pt idx="1">
                  <c:v>0.47900000000000015</c:v>
                </c:pt>
                <c:pt idx="2">
                  <c:v>0.14800000000000008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sz="1800" b="0" i="0">
          <a:latin typeface="Futura Condensed"/>
          <a:cs typeface="Futura Condensed"/>
        </a:defRPr>
      </a:pPr>
      <a:endParaRPr lang="it-IT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14170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1525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44356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18101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738884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5811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9582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2508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16081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6264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20891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D292-616F-A54C-9941-A765BDE3ECE5}" type="datetimeFigureOut">
              <a:rPr lang="it-IT" smtClean="0"/>
              <a:pPr/>
              <a:t>22/11/2013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0CEFE-940D-F54A-9F19-49C7FAEA722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 userDrawn="1"/>
        </p:nvSpPr>
        <p:spPr>
          <a:xfrm>
            <a:off x="0" y="1"/>
            <a:ext cx="9144000" cy="976880"/>
          </a:xfrm>
          <a:prstGeom prst="rect">
            <a:avLst/>
          </a:prstGeom>
          <a:solidFill>
            <a:srgbClr val="F2EF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 descr="Schermata 2013-11-20 alle 23.22.09.pn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" t="1616" r="-66" b="-1616"/>
          <a:stretch/>
        </p:blipFill>
        <p:spPr>
          <a:xfrm>
            <a:off x="8099506" y="155647"/>
            <a:ext cx="767846" cy="623514"/>
          </a:xfrm>
          <a:prstGeom prst="rect">
            <a:avLst/>
          </a:prstGeom>
        </p:spPr>
      </p:pic>
      <p:pic>
        <p:nvPicPr>
          <p:cNvPr id="9" name="Immagine 1" descr="logo menu nero.pdf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01045" y="155647"/>
            <a:ext cx="1483042" cy="553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11326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EF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01579" y="3862946"/>
            <a:ext cx="81012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dirty="0" smtClean="0">
                <a:solidFill>
                  <a:srgbClr val="000000"/>
                </a:solidFill>
                <a:latin typeface="Futura Condensed"/>
                <a:cs typeface="Futura Condensed"/>
              </a:rPr>
              <a:t>I GIUDIZI DEI CITTADINI SULLE PRIORITA’</a:t>
            </a:r>
          </a:p>
          <a:p>
            <a:pPr algn="ctr"/>
            <a:r>
              <a:rPr lang="it-IT" sz="4000" dirty="0" smtClean="0">
                <a:solidFill>
                  <a:srgbClr val="000000"/>
                </a:solidFill>
                <a:latin typeface="Futura Condensed"/>
                <a:cs typeface="Futura Condensed"/>
              </a:rPr>
              <a:t>E LE ASPETTATIVE PER IL FUTURO</a:t>
            </a:r>
            <a:endParaRPr lang="it-IT" sz="4000" dirty="0">
              <a:solidFill>
                <a:srgbClr val="000000"/>
              </a:solidFill>
              <a:latin typeface="Futura Condensed"/>
              <a:cs typeface="Futura Condensed"/>
            </a:endParaRPr>
          </a:p>
        </p:txBody>
      </p:sp>
      <p:pic>
        <p:nvPicPr>
          <p:cNvPr id="6" name="Immagine 5" descr="Schermata 2013-11-20 alle 23.22.09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" t="1616" r="-66" b="-1616"/>
          <a:stretch/>
        </p:blipFill>
        <p:spPr>
          <a:xfrm>
            <a:off x="3253406" y="1706664"/>
            <a:ext cx="2752170" cy="223484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" y="5761788"/>
            <a:ext cx="9144000" cy="109621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noAutofit/>
          </a:bodyPr>
          <a:lstStyle/>
          <a:p>
            <a:pPr algn="ctr"/>
            <a:endParaRPr lang="it-IT" sz="2400" dirty="0" smtClean="0">
              <a:solidFill>
                <a:schemeClr val="bg1"/>
              </a:solidFill>
              <a:latin typeface="Futura Condensed"/>
              <a:cs typeface="Futura Condensed"/>
            </a:endParaRPr>
          </a:p>
          <a:p>
            <a:pPr algn="ctr"/>
            <a:r>
              <a:rPr lang="it-IT" sz="2400" dirty="0" smtClean="0">
                <a:solidFill>
                  <a:schemeClr val="bg1"/>
                </a:solidFill>
                <a:latin typeface="Futura Condensed"/>
                <a:cs typeface="Futura Condensed"/>
              </a:rPr>
              <a:t>NOVEMBRE 2013</a:t>
            </a:r>
            <a:endParaRPr lang="it-IT" sz="2400" dirty="0">
              <a:solidFill>
                <a:schemeClr val="bg1"/>
              </a:solidFill>
              <a:latin typeface="Futura Condensed"/>
              <a:cs typeface="Futura Condensed"/>
            </a:endParaRPr>
          </a:p>
        </p:txBody>
      </p:sp>
      <p:pic>
        <p:nvPicPr>
          <p:cNvPr id="7" name="Immagine 1" descr="logo menu nero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80236" y="414604"/>
            <a:ext cx="3076878" cy="114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3785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>
          <a:xfrm>
            <a:off x="274009" y="216159"/>
            <a:ext cx="5954855" cy="1013248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513437" y="445829"/>
            <a:ext cx="518846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rgbClr val="FFFFFF"/>
                </a:solidFill>
                <a:latin typeface="Futura Condensed"/>
                <a:cs typeface="Futura Condensed"/>
              </a:rPr>
              <a:t>NOTA METODOLOGICA</a:t>
            </a:r>
            <a:endParaRPr lang="it-IT" sz="3200" dirty="0">
              <a:solidFill>
                <a:srgbClr val="FFFFFF"/>
              </a:solidFill>
              <a:latin typeface="Futura Condensed"/>
              <a:cs typeface="Futura Condensed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01579" y="2218900"/>
            <a:ext cx="8328526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Arial"/>
              <a:buChar char="•"/>
            </a:pPr>
            <a:r>
              <a:rPr lang="it-IT" sz="2000" dirty="0" smtClean="0">
                <a:solidFill>
                  <a:srgbClr val="000000"/>
                </a:solidFill>
                <a:latin typeface="Futura Condensed"/>
                <a:cs typeface="Futura Condensed"/>
              </a:rPr>
              <a:t>Indagine sulle priorità e le attese per il futuro dei cittadini di Caserta</a:t>
            </a:r>
          </a:p>
          <a:p>
            <a:pPr marL="342900" indent="-342900">
              <a:spcAft>
                <a:spcPts val="1800"/>
              </a:spcAft>
              <a:buFont typeface="Arial"/>
              <a:buChar char="•"/>
            </a:pPr>
            <a:r>
              <a:rPr lang="it-IT" sz="2000" dirty="0" smtClean="0">
                <a:solidFill>
                  <a:srgbClr val="000000"/>
                </a:solidFill>
                <a:latin typeface="Futura Condensed"/>
                <a:cs typeface="Futura Condensed"/>
              </a:rPr>
              <a:t>Estensione territoriale comunale</a:t>
            </a:r>
          </a:p>
          <a:p>
            <a:pPr marL="342900" indent="-342900">
              <a:spcAft>
                <a:spcPts val="1800"/>
              </a:spcAft>
              <a:buFont typeface="Arial"/>
              <a:buChar char="•"/>
            </a:pPr>
            <a:r>
              <a:rPr lang="it-IT" sz="2000" dirty="0" smtClean="0">
                <a:solidFill>
                  <a:srgbClr val="000000"/>
                </a:solidFill>
                <a:latin typeface="Futura Condensed"/>
                <a:cs typeface="Futura Condensed"/>
              </a:rPr>
              <a:t>Campione rappresentativo della popolazione maggiorenne di Caserta articolato per sesso ed età</a:t>
            </a:r>
          </a:p>
          <a:p>
            <a:pPr marL="342900" indent="-342900">
              <a:spcAft>
                <a:spcPts val="1800"/>
              </a:spcAft>
              <a:buFont typeface="Arial"/>
              <a:buChar char="•"/>
            </a:pPr>
            <a:r>
              <a:rPr lang="it-IT" sz="2000" dirty="0" smtClean="0">
                <a:solidFill>
                  <a:srgbClr val="000000"/>
                </a:solidFill>
                <a:latin typeface="Futura Condensed"/>
                <a:cs typeface="Futura Condensed"/>
              </a:rPr>
              <a:t>Metodo di rilevazione C.A.T.I.</a:t>
            </a:r>
          </a:p>
          <a:p>
            <a:pPr marL="342900" indent="-342900">
              <a:spcAft>
                <a:spcPts val="1800"/>
              </a:spcAft>
              <a:buFont typeface="Arial"/>
              <a:buChar char="•"/>
            </a:pPr>
            <a:r>
              <a:rPr lang="it-IT" sz="2000" dirty="0" smtClean="0">
                <a:solidFill>
                  <a:srgbClr val="000000"/>
                </a:solidFill>
                <a:latin typeface="Futura Condensed"/>
                <a:cs typeface="Futura Condensed"/>
              </a:rPr>
              <a:t>Numero casi: 2.000 – margine d’errore +/-2,2%</a:t>
            </a:r>
          </a:p>
          <a:p>
            <a:pPr marL="342900" indent="-342900">
              <a:spcAft>
                <a:spcPts val="1800"/>
              </a:spcAft>
              <a:buFont typeface="Arial"/>
              <a:buChar char="•"/>
            </a:pPr>
            <a:r>
              <a:rPr lang="it-IT" sz="2000" dirty="0" smtClean="0">
                <a:solidFill>
                  <a:srgbClr val="000000"/>
                </a:solidFill>
                <a:latin typeface="Futura Condensed"/>
                <a:cs typeface="Futura Condensed"/>
              </a:rPr>
              <a:t>Dati elaborati con SPSS – ponderazione all’universo di riferimento</a:t>
            </a:r>
          </a:p>
          <a:p>
            <a:pPr marL="342900" indent="-342900">
              <a:spcAft>
                <a:spcPts val="1800"/>
              </a:spcAft>
              <a:buFont typeface="Arial"/>
              <a:buChar char="•"/>
            </a:pPr>
            <a:r>
              <a:rPr lang="it-IT" sz="2000" dirty="0" smtClean="0">
                <a:solidFill>
                  <a:srgbClr val="000000"/>
                </a:solidFill>
                <a:latin typeface="Futura Condensed"/>
                <a:cs typeface="Futura Condensed"/>
              </a:rPr>
              <a:t>Le interviste sono state effettuate dal 18 al 19 novembre 2013</a:t>
            </a:r>
          </a:p>
          <a:p>
            <a:pPr marL="342900" indent="-342900">
              <a:spcAft>
                <a:spcPts val="1800"/>
              </a:spcAft>
              <a:buFont typeface="Arial"/>
              <a:buChar char="•"/>
            </a:pPr>
            <a:endParaRPr lang="it-IT" sz="2000" dirty="0">
              <a:solidFill>
                <a:srgbClr val="000000"/>
              </a:solidFill>
              <a:latin typeface="Futura Condensed"/>
              <a:cs typeface="Futura Condense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394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>
          <a:xfrm>
            <a:off x="274009" y="216159"/>
            <a:ext cx="5954855" cy="1013248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xmlns="" val="3098808194"/>
              </p:ext>
            </p:extLst>
          </p:nvPr>
        </p:nvGraphicFramePr>
        <p:xfrm>
          <a:off x="1094448" y="1314658"/>
          <a:ext cx="6742306" cy="4885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Angolo ripiegato 6"/>
          <p:cNvSpPr/>
          <p:nvPr/>
        </p:nvSpPr>
        <p:spPr>
          <a:xfrm rot="189469">
            <a:off x="6607197" y="3404514"/>
            <a:ext cx="2296978" cy="2803320"/>
          </a:xfrm>
          <a:prstGeom prst="foldedCorner">
            <a:avLst>
              <a:gd name="adj" fmla="val 20238"/>
            </a:avLst>
          </a:prstGeom>
          <a:solidFill>
            <a:srgbClr val="FFFF00"/>
          </a:solidFill>
          <a:ln>
            <a:noFill/>
          </a:ln>
          <a:effectLst>
            <a:outerShdw blurRad="254000" dist="635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i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PROFILI PREVALENTI</a:t>
            </a:r>
          </a:p>
          <a:p>
            <a:pPr algn="ctr"/>
            <a:endParaRPr lang="it-IT" sz="1100" b="1" i="1" dirty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endParaRPr lang="it-IT" sz="105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05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ETA’ MEDIA (35-54 anni)</a:t>
            </a:r>
          </a:p>
          <a:p>
            <a:pPr algn="ctr"/>
            <a:endParaRPr lang="it-IT" sz="105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endParaRPr lang="it-IT" sz="105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05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TITOLO DI STUDIO ALTO O MEDIOALTO</a:t>
            </a:r>
          </a:p>
          <a:p>
            <a:pPr algn="ctr"/>
            <a:endParaRPr lang="it-IT" sz="105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05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LIBERI PROFESSIONISTI E DIPENDENTI CON INQUADRAMENTO </a:t>
            </a:r>
          </a:p>
          <a:p>
            <a:pPr algn="ctr"/>
            <a:r>
              <a:rPr lang="it-IT" sz="105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MEDIOALTO</a:t>
            </a:r>
            <a:endParaRPr lang="it-IT" sz="1050" b="1" dirty="0">
              <a:solidFill>
                <a:schemeClr val="tx1"/>
              </a:solidFill>
              <a:latin typeface="Handwriting - Dakota"/>
              <a:cs typeface="Handwriting - Dakota"/>
            </a:endParaRPr>
          </a:p>
        </p:txBody>
      </p:sp>
      <p:sp>
        <p:nvSpPr>
          <p:cNvPr id="8" name="Angolo ripiegato 7"/>
          <p:cNvSpPr/>
          <p:nvPr/>
        </p:nvSpPr>
        <p:spPr>
          <a:xfrm>
            <a:off x="274009" y="2438963"/>
            <a:ext cx="2296978" cy="2803320"/>
          </a:xfrm>
          <a:prstGeom prst="foldedCorner">
            <a:avLst>
              <a:gd name="adj" fmla="val 20238"/>
            </a:avLst>
          </a:prstGeom>
          <a:solidFill>
            <a:srgbClr val="FFFF00"/>
          </a:solidFill>
          <a:ln>
            <a:noFill/>
          </a:ln>
          <a:effectLst>
            <a:outerShdw blurRad="254000" dist="635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i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PROFILI PREVALENTI</a:t>
            </a:r>
          </a:p>
          <a:p>
            <a:pPr algn="ctr"/>
            <a:endParaRPr lang="it-IT" sz="1100" b="1" dirty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05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GIOVANI E ANZIANI</a:t>
            </a:r>
          </a:p>
          <a:p>
            <a:pPr algn="ctr"/>
            <a:endParaRPr lang="it-IT" sz="105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endParaRPr lang="it-IT" sz="105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05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TITOLO DI STUDIO MEDIO O MEDIOBASSO</a:t>
            </a:r>
          </a:p>
          <a:p>
            <a:pPr algn="ctr"/>
            <a:endParaRPr lang="it-IT" sz="105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05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LAVORATORI IN PROPRIO</a:t>
            </a:r>
          </a:p>
          <a:p>
            <a:pPr algn="ctr"/>
            <a:r>
              <a:rPr lang="it-IT" sz="105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PENSIONATI, STUDENTI E DISOCCUPATI</a:t>
            </a:r>
            <a:endParaRPr lang="it-IT" sz="1050" b="1" dirty="0">
              <a:solidFill>
                <a:schemeClr val="tx1"/>
              </a:solidFill>
              <a:latin typeface="Handwriting - Dakota"/>
              <a:cs typeface="Handwriting - Dakota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13437" y="445829"/>
            <a:ext cx="518846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rgbClr val="FFFFFF"/>
                </a:solidFill>
                <a:latin typeface="Futura Condensed"/>
                <a:cs typeface="Futura Condensed"/>
              </a:rPr>
              <a:t>I GIUDIZI SULLA QUALITA’ DELLA VITA</a:t>
            </a:r>
            <a:endParaRPr lang="it-IT" sz="3200" dirty="0">
              <a:solidFill>
                <a:srgbClr val="FFFFFF"/>
              </a:solidFill>
              <a:latin typeface="Futura Condensed"/>
              <a:cs typeface="Futura Condensed"/>
            </a:endParaRPr>
          </a:p>
        </p:txBody>
      </p:sp>
      <p:sp>
        <p:nvSpPr>
          <p:cNvPr id="3" name="Ovale 2"/>
          <p:cNvSpPr/>
          <p:nvPr/>
        </p:nvSpPr>
        <p:spPr>
          <a:xfrm rot="189469">
            <a:off x="6607197" y="3289679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Ovale 10"/>
          <p:cNvSpPr/>
          <p:nvPr/>
        </p:nvSpPr>
        <p:spPr>
          <a:xfrm rot="189469">
            <a:off x="1287385" y="2324128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9520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tangolo 19"/>
          <p:cNvSpPr/>
          <p:nvPr/>
        </p:nvSpPr>
        <p:spPr>
          <a:xfrm>
            <a:off x="274009" y="216159"/>
            <a:ext cx="5954855" cy="1013248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Angolo ripiegato 9"/>
          <p:cNvSpPr/>
          <p:nvPr/>
        </p:nvSpPr>
        <p:spPr>
          <a:xfrm>
            <a:off x="4823660" y="1513115"/>
            <a:ext cx="3850807" cy="791923"/>
          </a:xfrm>
          <a:prstGeom prst="foldedCorner">
            <a:avLst>
              <a:gd name="adj" fmla="val 20238"/>
            </a:avLst>
          </a:prstGeom>
          <a:solidFill>
            <a:srgbClr val="FFFF00"/>
          </a:solidFill>
          <a:ln>
            <a:noFill/>
          </a:ln>
          <a:effectLst>
            <a:outerShdw blurRad="254000" dist="635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100" b="0" i="0" dirty="0" smtClean="0">
              <a:solidFill>
                <a:srgbClr val="000000"/>
              </a:solidFill>
              <a:latin typeface="Handwriting - Dakota"/>
              <a:ea typeface="Lucida Grande"/>
              <a:cs typeface="Handwriting - Dakota"/>
            </a:endParaRPr>
          </a:p>
          <a:p>
            <a:pPr algn="ctr"/>
            <a:r>
              <a:rPr lang="it-IT" sz="1100" b="0" i="0" dirty="0" smtClean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TRA 18 E 44 ANNI </a:t>
            </a:r>
          </a:p>
          <a:p>
            <a:pPr algn="ctr"/>
            <a:r>
              <a:rPr lang="it-IT" sz="1100" b="0" i="0" dirty="0" smtClean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TITOLO DI STUDIO MEDIO</a:t>
            </a:r>
          </a:p>
          <a:p>
            <a:pPr algn="ctr"/>
            <a:r>
              <a:rPr lang="it-IT" sz="1100" b="0" i="0" dirty="0" smtClean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 LAV. DIP. CON INQUADRAMENTO MEDIOBASSO</a:t>
            </a:r>
          </a:p>
          <a:p>
            <a:pPr algn="ctr"/>
            <a:r>
              <a:rPr lang="it-IT" sz="1100" b="0" i="0" dirty="0" smtClean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DISOCCUPATI</a:t>
            </a:r>
            <a:endParaRPr lang="it-IT" sz="1100" b="1" dirty="0">
              <a:solidFill>
                <a:schemeClr val="tx1"/>
              </a:solidFill>
              <a:latin typeface="Handwriting - Dakota"/>
              <a:cs typeface="Handwriting - Dakota"/>
            </a:endParaRPr>
          </a:p>
        </p:txBody>
      </p:sp>
      <p:sp>
        <p:nvSpPr>
          <p:cNvPr id="11" name="Angolo ripiegato 10"/>
          <p:cNvSpPr/>
          <p:nvPr/>
        </p:nvSpPr>
        <p:spPr>
          <a:xfrm>
            <a:off x="4827428" y="2407542"/>
            <a:ext cx="3850807" cy="791923"/>
          </a:xfrm>
          <a:prstGeom prst="foldedCorner">
            <a:avLst>
              <a:gd name="adj" fmla="val 20238"/>
            </a:avLst>
          </a:prstGeom>
          <a:solidFill>
            <a:srgbClr val="FFFF00"/>
          </a:solidFill>
          <a:ln>
            <a:noFill/>
          </a:ln>
          <a:effectLst>
            <a:outerShdw blurRad="254000" dist="635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100" dirty="0" smtClean="0">
              <a:solidFill>
                <a:srgbClr val="000000"/>
              </a:solidFill>
              <a:latin typeface="Handwriting - Dakota"/>
              <a:ea typeface="Lucida Grande"/>
              <a:cs typeface="Handwriting - Dakota"/>
            </a:endParaRPr>
          </a:p>
          <a:p>
            <a:pPr algn="ctr"/>
            <a:r>
              <a:rPr lang="it-IT" sz="1100" dirty="0" smtClean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TRA </a:t>
            </a:r>
            <a:r>
              <a:rPr lang="it-IT" sz="1100" dirty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25 E 34 ANNI </a:t>
            </a:r>
          </a:p>
          <a:p>
            <a:pPr algn="ctr"/>
            <a:r>
              <a:rPr lang="it-IT" sz="1100" dirty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TITOLO DI STUDIO MEDIO</a:t>
            </a:r>
          </a:p>
          <a:p>
            <a:pPr algn="ctr"/>
            <a:r>
              <a:rPr lang="it-IT" sz="1100" dirty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 LAV. DIP. CON INQUADRAMENTO MEDIOBASSO</a:t>
            </a:r>
          </a:p>
          <a:p>
            <a:pPr algn="ctr"/>
            <a:r>
              <a:rPr lang="it-IT" sz="1100" dirty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DISOCCUPATI</a:t>
            </a:r>
          </a:p>
        </p:txBody>
      </p:sp>
      <p:sp>
        <p:nvSpPr>
          <p:cNvPr id="12" name="Angolo ripiegato 11"/>
          <p:cNvSpPr/>
          <p:nvPr/>
        </p:nvSpPr>
        <p:spPr>
          <a:xfrm>
            <a:off x="4817684" y="3289480"/>
            <a:ext cx="3850807" cy="791923"/>
          </a:xfrm>
          <a:prstGeom prst="foldedCorner">
            <a:avLst>
              <a:gd name="adj" fmla="val 20238"/>
            </a:avLst>
          </a:prstGeom>
          <a:solidFill>
            <a:srgbClr val="FFFF00"/>
          </a:solidFill>
          <a:ln>
            <a:noFill/>
          </a:ln>
          <a:effectLst>
            <a:outerShdw blurRad="254000" dist="635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100" dirty="0">
              <a:solidFill>
                <a:srgbClr val="000000"/>
              </a:solidFill>
              <a:latin typeface="Handwriting - Dakota"/>
              <a:ea typeface="Lucida Grande"/>
              <a:cs typeface="Handwriting - Dakota"/>
            </a:endParaRPr>
          </a:p>
          <a:p>
            <a:pPr algn="ctr"/>
            <a:r>
              <a:rPr lang="it-IT" sz="1100" dirty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TRA 25 E 34 ANNI </a:t>
            </a:r>
          </a:p>
          <a:p>
            <a:pPr algn="ctr"/>
            <a:r>
              <a:rPr lang="it-IT" sz="1100" dirty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TITOLO DI STUDIO </a:t>
            </a:r>
            <a:r>
              <a:rPr lang="it-IT" sz="1100" dirty="0" smtClean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ALTO E MEDIOALTO</a:t>
            </a:r>
            <a:endParaRPr lang="it-IT" sz="1100" dirty="0">
              <a:solidFill>
                <a:srgbClr val="000000"/>
              </a:solidFill>
              <a:latin typeface="Handwriting - Dakota"/>
              <a:ea typeface="Lucida Grande"/>
              <a:cs typeface="Handwriting - Dakota"/>
            </a:endParaRPr>
          </a:p>
          <a:p>
            <a:pPr algn="ctr"/>
            <a:r>
              <a:rPr lang="it-IT" sz="1100" dirty="0">
                <a:solidFill>
                  <a:srgbClr val="000000"/>
                </a:solidFill>
                <a:latin typeface="Handwriting - Dakota"/>
                <a:ea typeface="Lucida Grande"/>
                <a:cs typeface="Handwriting - Dakota"/>
              </a:rPr>
              <a:t> LAV. DIP. CON INQUADRAMENTO MEDIOALTO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604254" y="2503136"/>
            <a:ext cx="4161588" cy="66199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dirty="0" smtClean="0">
                <a:latin typeface="Futura Condensed"/>
                <a:cs typeface="Futura Condensed"/>
              </a:rPr>
              <a:t>LA PULIZIA DELLA CITTA’</a:t>
            </a:r>
            <a:endParaRPr lang="it-IT" sz="2400" dirty="0">
              <a:latin typeface="Futura Condensed"/>
              <a:cs typeface="Futura Condensed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621534" y="3371566"/>
            <a:ext cx="4161588" cy="66199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200" dirty="0">
                <a:latin typeface="Futura Condensed"/>
                <a:cs typeface="Futura Condensed"/>
              </a:rPr>
              <a:t>LA SISTEMAZIONE DELLE STRADE </a:t>
            </a:r>
          </a:p>
          <a:p>
            <a:r>
              <a:rPr lang="it-IT" sz="2200" dirty="0">
                <a:latin typeface="Futura Condensed"/>
                <a:cs typeface="Futura Condensed"/>
              </a:rPr>
              <a:t>E DEL SUOLO PUBBLICO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600486" y="1580666"/>
            <a:ext cx="4161588" cy="66199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dirty="0" smtClean="0">
                <a:latin typeface="Futura Condensed"/>
                <a:cs typeface="Futura Condensed"/>
              </a:rPr>
              <a:t>L’OCCUPAZIONE</a:t>
            </a:r>
            <a:endParaRPr lang="it-IT" sz="2400" dirty="0">
              <a:latin typeface="Futura Condensed"/>
              <a:cs typeface="Futura Condensed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13437" y="432319"/>
            <a:ext cx="518846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rgbClr val="FFFFFF"/>
                </a:solidFill>
                <a:latin typeface="Futura Condensed"/>
                <a:cs typeface="Futura Condensed"/>
              </a:rPr>
              <a:t>LE PRIORITA’ PER CASERTA</a:t>
            </a:r>
            <a:endParaRPr lang="it-IT" sz="3200" dirty="0">
              <a:solidFill>
                <a:srgbClr val="FFFFFF"/>
              </a:solidFill>
              <a:latin typeface="Futura Condensed"/>
              <a:cs typeface="Futura Condensed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3837302" y="1661726"/>
            <a:ext cx="905283" cy="476639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it-IT" sz="2800" dirty="0" smtClean="0">
                <a:latin typeface="Futura Condensed"/>
                <a:cs typeface="Futura Condensed"/>
              </a:rPr>
              <a:t>48,6%</a:t>
            </a:r>
            <a:endParaRPr lang="it-IT" sz="2800" dirty="0">
              <a:latin typeface="Futura Condensed"/>
              <a:cs typeface="Futura Condensed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3837302" y="2609075"/>
            <a:ext cx="905283" cy="476639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it-IT" sz="2800" dirty="0" smtClean="0">
                <a:latin typeface="Futura Condensed"/>
                <a:cs typeface="Futura Condensed"/>
              </a:rPr>
              <a:t>45,8%</a:t>
            </a:r>
            <a:endParaRPr lang="it-IT" sz="2800" dirty="0">
              <a:latin typeface="Futura Condensed"/>
              <a:cs typeface="Futura Condensed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3837302" y="3444556"/>
            <a:ext cx="905283" cy="476639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it-IT" sz="2800" dirty="0" smtClean="0">
                <a:latin typeface="Futura Condensed"/>
                <a:cs typeface="Futura Condensed"/>
              </a:rPr>
              <a:t>28,2%</a:t>
            </a:r>
            <a:endParaRPr lang="it-IT" sz="2800" dirty="0">
              <a:latin typeface="Futura Condensed"/>
              <a:cs typeface="Futura Condensed"/>
            </a:endParaRPr>
          </a:p>
        </p:txBody>
      </p:sp>
      <p:pic>
        <p:nvPicPr>
          <p:cNvPr id="19" name="Immagin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717" y="4249218"/>
            <a:ext cx="7377354" cy="2068046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Ovale 20"/>
          <p:cNvSpPr/>
          <p:nvPr/>
        </p:nvSpPr>
        <p:spPr>
          <a:xfrm rot="189469">
            <a:off x="4935527" y="1519267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Ovale 21"/>
          <p:cNvSpPr/>
          <p:nvPr/>
        </p:nvSpPr>
        <p:spPr>
          <a:xfrm rot="189469">
            <a:off x="8388527" y="1519269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Ovale 22"/>
          <p:cNvSpPr/>
          <p:nvPr/>
        </p:nvSpPr>
        <p:spPr>
          <a:xfrm rot="189469">
            <a:off x="4939295" y="2387697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Ovale 23"/>
          <p:cNvSpPr/>
          <p:nvPr/>
        </p:nvSpPr>
        <p:spPr>
          <a:xfrm rot="189469">
            <a:off x="8392295" y="2387699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Ovale 24"/>
          <p:cNvSpPr/>
          <p:nvPr/>
        </p:nvSpPr>
        <p:spPr>
          <a:xfrm rot="189469">
            <a:off x="4956575" y="3269637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Ovale 25"/>
          <p:cNvSpPr/>
          <p:nvPr/>
        </p:nvSpPr>
        <p:spPr>
          <a:xfrm rot="189469">
            <a:off x="8409575" y="3269639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Rettangolo 26"/>
          <p:cNvSpPr/>
          <p:nvPr/>
        </p:nvSpPr>
        <p:spPr>
          <a:xfrm>
            <a:off x="4012971" y="6371304"/>
            <a:ext cx="5873991" cy="66199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100" i="1" dirty="0" smtClean="0">
                <a:solidFill>
                  <a:schemeClr val="tx1"/>
                </a:solidFill>
                <a:latin typeface="Futura Condensed"/>
                <a:cs typeface="Futura Condensed"/>
              </a:rPr>
              <a:t>IL TOTALE DELLE INDICAZIONI E’ SUPERIORE A 100% PERCHE’ GLI INTERVISTATI POTEVANO DARE PIU’ RISPOSTE</a:t>
            </a:r>
            <a:endParaRPr lang="it-IT" sz="1100" i="1" dirty="0">
              <a:solidFill>
                <a:schemeClr val="tx1"/>
              </a:solidFill>
              <a:latin typeface="Futura Condensed"/>
              <a:cs typeface="Futura Condense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36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274009" y="216159"/>
            <a:ext cx="5954855" cy="1013248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513437" y="432319"/>
            <a:ext cx="518846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rgbClr val="FFFFFF"/>
                </a:solidFill>
                <a:latin typeface="Futura Condensed"/>
                <a:cs typeface="Futura Condensed"/>
              </a:rPr>
              <a:t>LO SKYLINE DI CASERTA</a:t>
            </a:r>
            <a:endParaRPr lang="it-IT" sz="3200" dirty="0">
              <a:solidFill>
                <a:srgbClr val="FFFFFF"/>
              </a:solidFill>
              <a:latin typeface="Futura Condensed"/>
              <a:cs typeface="Futura Condensed"/>
            </a:endParaRPr>
          </a:p>
        </p:txBody>
      </p:sp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xmlns="" val="808331756"/>
              </p:ext>
            </p:extLst>
          </p:nvPr>
        </p:nvGraphicFramePr>
        <p:xfrm>
          <a:off x="0" y="1397000"/>
          <a:ext cx="9143999" cy="4817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274009" y="1397000"/>
            <a:ext cx="2918514" cy="58477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chemeClr val="bg1"/>
                </a:solidFill>
                <a:latin typeface="Futura Condensed"/>
                <a:cs typeface="Futura Condensed"/>
              </a:rPr>
              <a:t>LE ASPETTATIVE</a:t>
            </a:r>
            <a:endParaRPr lang="it-IT" sz="3200" dirty="0">
              <a:solidFill>
                <a:schemeClr val="bg1"/>
              </a:solidFill>
              <a:latin typeface="Futura Condensed"/>
              <a:cs typeface="Futura Condense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888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274009" y="216159"/>
            <a:ext cx="5954855" cy="1013248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xmlns="" val="2351781188"/>
              </p:ext>
            </p:extLst>
          </p:nvPr>
        </p:nvGraphicFramePr>
        <p:xfrm>
          <a:off x="1094448" y="1301148"/>
          <a:ext cx="6742306" cy="4885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513437" y="432319"/>
            <a:ext cx="518846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rgbClr val="FFFFFF"/>
                </a:solidFill>
                <a:latin typeface="Futura Condensed"/>
                <a:cs typeface="Futura Condensed"/>
              </a:rPr>
              <a:t>I GIUDIZI SULLA NUOVA ZTL</a:t>
            </a:r>
            <a:endParaRPr lang="it-IT" sz="3200" dirty="0">
              <a:solidFill>
                <a:srgbClr val="FFFFFF"/>
              </a:solidFill>
              <a:latin typeface="Futura Condensed"/>
              <a:cs typeface="Futura Condensed"/>
            </a:endParaRPr>
          </a:p>
        </p:txBody>
      </p:sp>
      <p:sp>
        <p:nvSpPr>
          <p:cNvPr id="6" name="Angolo ripiegato 5"/>
          <p:cNvSpPr/>
          <p:nvPr/>
        </p:nvSpPr>
        <p:spPr>
          <a:xfrm rot="282793">
            <a:off x="6526125" y="3958422"/>
            <a:ext cx="2296978" cy="2235901"/>
          </a:xfrm>
          <a:prstGeom prst="foldedCorner">
            <a:avLst>
              <a:gd name="adj" fmla="val 20238"/>
            </a:avLst>
          </a:prstGeom>
          <a:solidFill>
            <a:srgbClr val="FFFF00"/>
          </a:solidFill>
          <a:ln>
            <a:noFill/>
          </a:ln>
          <a:effectLst>
            <a:outerShdw blurRad="254000" dist="635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endParaRPr lang="it-IT" sz="1100" b="1" dirty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ETA’ MEDIA E ALTA</a:t>
            </a: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TITOLO DI STUDIO MEDIO E MEDIOBASSO</a:t>
            </a: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E DIPENDENTI CON INQUADRAMENTO </a:t>
            </a: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MEDIOALTO</a:t>
            </a: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PENSIONATI</a:t>
            </a:r>
            <a:endParaRPr lang="it-IT" sz="1100" b="1" dirty="0">
              <a:solidFill>
                <a:schemeClr val="tx1"/>
              </a:solidFill>
              <a:latin typeface="Handwriting - Dakota"/>
              <a:cs typeface="Handwriting - Dakota"/>
            </a:endParaRPr>
          </a:p>
        </p:txBody>
      </p:sp>
      <p:sp>
        <p:nvSpPr>
          <p:cNvPr id="10" name="Angolo ripiegato 9"/>
          <p:cNvSpPr/>
          <p:nvPr/>
        </p:nvSpPr>
        <p:spPr>
          <a:xfrm>
            <a:off x="274009" y="2992871"/>
            <a:ext cx="2296978" cy="2235901"/>
          </a:xfrm>
          <a:prstGeom prst="foldedCorner">
            <a:avLst>
              <a:gd name="adj" fmla="val 20238"/>
            </a:avLst>
          </a:prstGeom>
          <a:solidFill>
            <a:srgbClr val="FFFF00"/>
          </a:solidFill>
          <a:ln>
            <a:noFill/>
          </a:ln>
          <a:effectLst>
            <a:outerShdw blurRad="254000" dist="635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24-34 ANNI</a:t>
            </a: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TITOLO DI STUDIO ALTO</a:t>
            </a: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LAVORATORI IN PROPRIO</a:t>
            </a: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E DISOCCUPATI</a:t>
            </a:r>
            <a:endParaRPr lang="it-IT" sz="1100" b="1" dirty="0">
              <a:solidFill>
                <a:schemeClr val="tx1"/>
              </a:solidFill>
              <a:latin typeface="Handwriting - Dakota"/>
              <a:cs typeface="Handwriting - Dakota"/>
            </a:endParaRPr>
          </a:p>
        </p:txBody>
      </p:sp>
      <p:sp>
        <p:nvSpPr>
          <p:cNvPr id="8" name="Ovale 7"/>
          <p:cNvSpPr/>
          <p:nvPr/>
        </p:nvSpPr>
        <p:spPr>
          <a:xfrm rot="189469">
            <a:off x="6607197" y="3843587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Ovale 11"/>
          <p:cNvSpPr/>
          <p:nvPr/>
        </p:nvSpPr>
        <p:spPr>
          <a:xfrm rot="189469">
            <a:off x="280161" y="2878037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76589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274009" y="216159"/>
            <a:ext cx="5954855" cy="1013248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xmlns="" val="794835932"/>
              </p:ext>
            </p:extLst>
          </p:nvPr>
        </p:nvGraphicFramePr>
        <p:xfrm>
          <a:off x="1094448" y="1301148"/>
          <a:ext cx="6742306" cy="4885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513437" y="432319"/>
            <a:ext cx="571542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rgbClr val="FFFFFF"/>
                </a:solidFill>
                <a:latin typeface="Futura Condensed"/>
                <a:cs typeface="Futura Condensed"/>
              </a:rPr>
              <a:t>I GIUDIZI SULLA RACCOLTA DIFFERENZIATA</a:t>
            </a:r>
            <a:endParaRPr lang="it-IT" sz="3200" dirty="0">
              <a:solidFill>
                <a:srgbClr val="FFFFFF"/>
              </a:solidFill>
              <a:latin typeface="Futura Condensed"/>
              <a:cs typeface="Futura Condensed"/>
            </a:endParaRPr>
          </a:p>
        </p:txBody>
      </p:sp>
      <p:sp>
        <p:nvSpPr>
          <p:cNvPr id="6" name="Angolo ripiegato 5"/>
          <p:cNvSpPr/>
          <p:nvPr/>
        </p:nvSpPr>
        <p:spPr>
          <a:xfrm rot="282793">
            <a:off x="6526125" y="3958422"/>
            <a:ext cx="2296978" cy="2235901"/>
          </a:xfrm>
          <a:prstGeom prst="foldedCorner">
            <a:avLst>
              <a:gd name="adj" fmla="val 20238"/>
            </a:avLst>
          </a:prstGeom>
          <a:solidFill>
            <a:srgbClr val="FFFF00"/>
          </a:solidFill>
          <a:ln>
            <a:noFill/>
          </a:ln>
          <a:effectLst>
            <a:outerShdw blurRad="254000" dist="635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endParaRPr lang="it-IT" sz="1100" b="1" dirty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ETA’ MEDIA E ALTA</a:t>
            </a: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TITOLO DI STUDIO ALTO E MEDIOALTO</a:t>
            </a: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LAVORATORI IN PROPPRIO E DIPENDENTI CON INQUADRAMENTO </a:t>
            </a: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MEDIOALTO</a:t>
            </a: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PENSIONATI</a:t>
            </a:r>
            <a:endParaRPr lang="it-IT" sz="1100" b="1" dirty="0">
              <a:solidFill>
                <a:schemeClr val="tx1"/>
              </a:solidFill>
              <a:latin typeface="Handwriting - Dakota"/>
              <a:cs typeface="Handwriting - Dakota"/>
            </a:endParaRPr>
          </a:p>
        </p:txBody>
      </p:sp>
      <p:sp>
        <p:nvSpPr>
          <p:cNvPr id="10" name="Angolo ripiegato 9"/>
          <p:cNvSpPr/>
          <p:nvPr/>
        </p:nvSpPr>
        <p:spPr>
          <a:xfrm>
            <a:off x="274009" y="2992871"/>
            <a:ext cx="2296978" cy="2235901"/>
          </a:xfrm>
          <a:prstGeom prst="foldedCorner">
            <a:avLst>
              <a:gd name="adj" fmla="val 20238"/>
            </a:avLst>
          </a:prstGeom>
          <a:solidFill>
            <a:srgbClr val="FFFF00"/>
          </a:solidFill>
          <a:ln>
            <a:noFill/>
          </a:ln>
          <a:effectLst>
            <a:outerShdw blurRad="254000" dist="635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endParaRPr lang="it-IT" sz="1100" b="1" dirty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GIOVANI</a:t>
            </a: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TITOLO DI STUDIO MEDIOBASSO</a:t>
            </a: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IMPRENDITORI </a:t>
            </a: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E LIBERI PROF.,</a:t>
            </a:r>
          </a:p>
          <a:p>
            <a:pPr algn="ctr"/>
            <a:endParaRPr lang="it-IT" sz="1100" b="1" dirty="0" smtClean="0">
              <a:solidFill>
                <a:schemeClr val="tx1"/>
              </a:solidFill>
              <a:latin typeface="Handwriting - Dakota"/>
              <a:cs typeface="Handwriting - Dakota"/>
            </a:endParaRPr>
          </a:p>
          <a:p>
            <a:pPr algn="ctr"/>
            <a:r>
              <a:rPr lang="it-IT" sz="1100" b="1" dirty="0" smtClean="0">
                <a:solidFill>
                  <a:schemeClr val="tx1"/>
                </a:solidFill>
                <a:latin typeface="Handwriting - Dakota"/>
                <a:cs typeface="Handwriting - Dakota"/>
              </a:rPr>
              <a:t>DISOCCUPATI</a:t>
            </a:r>
            <a:endParaRPr lang="it-IT" sz="1100" b="1" dirty="0">
              <a:solidFill>
                <a:schemeClr val="tx1"/>
              </a:solidFill>
              <a:latin typeface="Handwriting - Dakota"/>
              <a:cs typeface="Handwriting - Dakota"/>
            </a:endParaRPr>
          </a:p>
        </p:txBody>
      </p:sp>
      <p:sp>
        <p:nvSpPr>
          <p:cNvPr id="8" name="Ovale 7"/>
          <p:cNvSpPr/>
          <p:nvPr/>
        </p:nvSpPr>
        <p:spPr>
          <a:xfrm rot="189469">
            <a:off x="6607197" y="3843587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Ovale 11"/>
          <p:cNvSpPr/>
          <p:nvPr/>
        </p:nvSpPr>
        <p:spPr>
          <a:xfrm rot="189469">
            <a:off x="280161" y="2878037"/>
            <a:ext cx="229703" cy="22966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7156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304</Words>
  <Application>Microsoft Office PowerPoint</Application>
  <PresentationFormat>Presentazione su schermo (4:3)</PresentationFormat>
  <Paragraphs>99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aa</dc:creator>
  <cp:lastModifiedBy>Alice MOBILE</cp:lastModifiedBy>
  <cp:revision>29</cp:revision>
  <dcterms:created xsi:type="dcterms:W3CDTF">2013-11-20T19:51:27Z</dcterms:created>
  <dcterms:modified xsi:type="dcterms:W3CDTF">2013-11-22T13:11:19Z</dcterms:modified>
</cp:coreProperties>
</file>